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7"/>
  </p:notesMasterIdLst>
  <p:handoutMasterIdLst>
    <p:handoutMasterId r:id="rId18"/>
  </p:handoutMasterIdLst>
  <p:sldIdLst>
    <p:sldId id="300" r:id="rId2"/>
    <p:sldId id="301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6595" autoAdjust="0"/>
  </p:normalViewPr>
  <p:slideViewPr>
    <p:cSldViewPr snapToGrid="0">
      <p:cViewPr>
        <p:scale>
          <a:sx n="75" d="100"/>
          <a:sy n="75" d="100"/>
        </p:scale>
        <p:origin x="-1930" y="-2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19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pPr/>
              <a:t>12/18/2019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pPr/>
              <a:t>12/18/2019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1000" y="1295400"/>
            <a:ext cx="8229600" cy="205740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87" y="6488155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667000"/>
            <a:ext cx="6400800" cy="5334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24" y="6492916"/>
            <a:ext cx="1071563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492916"/>
            <a:ext cx="34290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492916"/>
            <a:ext cx="11430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6CB4F1-E69D-4458-B775-B121381A0F56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8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8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"/>
            <a:ext cx="8215338" cy="714355"/>
          </a:xfrm>
          <a:solidFill>
            <a:schemeClr val="accent3">
              <a:lumMod val="60000"/>
              <a:lumOff val="40000"/>
              <a:alpha val="33000"/>
            </a:schemeClr>
          </a:solidFill>
        </p:spPr>
        <p:txBody>
          <a:bodyPr>
            <a:normAutofit/>
          </a:bodyPr>
          <a:lstStyle>
            <a:lvl1pPr>
              <a:defRPr sz="3600"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591" y="954863"/>
            <a:ext cx="8512822" cy="5538015"/>
          </a:xfrm>
        </p:spPr>
        <p:txBody>
          <a:bodyPr/>
          <a:lstStyle>
            <a:lvl1pPr marL="449263" indent="-449263">
              <a:buFont typeface="Wingdings" panose="05000000000000000000" pitchFamily="2" charset="2"/>
              <a:buChar char="v"/>
              <a:defRPr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375" indent="-265113"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89013" indent="-228600"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58888" indent="-228600"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27175" indent="-228600"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0" y="6572248"/>
            <a:ext cx="9144000" cy="285752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kumimoji="0" lang="en-US" altLang="ko-KR" sz="14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맑은 고딕"/>
              </a:rPr>
              <a:t>POSTECH  	  	                          	</a:t>
            </a:r>
            <a:r>
              <a:rPr kumimoji="0" lang="en-US" altLang="ko-KR" sz="1400" b="1" baseline="0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맑은 고딕"/>
              </a:rPr>
              <a:t>                   </a:t>
            </a:r>
            <a:r>
              <a:rPr kumimoji="0" lang="en-US" altLang="ko-KR" sz="14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맑은 고딕"/>
              </a:rPr>
              <a:t>		    		</a:t>
            </a:r>
            <a:fld id="{B7F5EAC2-D5EC-44B8-ABB9-9CE1C25C642E}" type="slidenum">
              <a:rPr kumimoji="0" lang="en-US" altLang="ko-KR" sz="1400" b="1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맑은 고딕"/>
              </a:rPr>
              <a:pPr algn="r">
                <a:defRPr/>
              </a:pPr>
              <a:t>‹#›</a:t>
            </a:fld>
            <a:r>
              <a:rPr kumimoji="0" lang="en-US" altLang="ko-KR" sz="14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맑은 고딕"/>
              </a:rPr>
              <a:t>/24</a:t>
            </a:r>
            <a:endParaRPr kumimoji="0" lang="ko-KR" altLang="en-US" sz="1400" b="1" dirty="0">
              <a:solidFill>
                <a:schemeClr val="bg1"/>
              </a:solidFill>
              <a:latin typeface="Arial" pitchFamily="34" charset="0"/>
              <a:ea typeface="HY헤드라인M" pitchFamily="18" charset="-127"/>
              <a:cs typeface="맑은 고딕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729461" y="6561259"/>
            <a:ext cx="3685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CSED702Y:</a:t>
            </a:r>
            <a:r>
              <a:rPr lang="en-US" altLang="ko-KR" sz="1400" b="1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Defined Networking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http://www.postechvision.org/image/logo/red_3.jpg"/>
          <p:cNvPicPr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5338" y="0"/>
            <a:ext cx="928662" cy="7143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786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87" y="6488155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8"/>
            <a:ext cx="83820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24" y="6492916"/>
            <a:ext cx="1071563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49291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BC7FEBF-A170-470C-A369-F0D066FB58E5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4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1587" y="6488155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8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8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649291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1587" y="6488155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40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6404"/>
            <a:ext cx="4040188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9" y="990640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9" y="1676404"/>
            <a:ext cx="4041775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649291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91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91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91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8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9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4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7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9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6D6CB6DE-1033-4C2C-8280-139BC16F7CB4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5"/>
          <p:cNvSpPr>
            <a:spLocks noGrp="1"/>
          </p:cNvSpPr>
          <p:nvPr>
            <p:ph type="ctrTitle"/>
          </p:nvPr>
        </p:nvSpPr>
        <p:spPr>
          <a:xfrm>
            <a:off x="120854" y="1447800"/>
            <a:ext cx="8676294" cy="162116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ns-3</a:t>
            </a:r>
            <a:endParaRPr lang="en-US" sz="4000" b="1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24439" y="4595591"/>
            <a:ext cx="4119562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252595"/>
                </a:solidFill>
                <a:latin typeface="Arial Narrow" panose="020B0606020202030204" pitchFamily="34" charset="0"/>
                <a:cs typeface="Arial" charset="0"/>
              </a:rPr>
              <a:t>Dr. Rajiv Misra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252595"/>
                </a:solidFill>
                <a:latin typeface="Arial Narrow" panose="020B0606020202030204" pitchFamily="34" charset="0"/>
                <a:cs typeface="Arial" charset="0"/>
              </a:rPr>
              <a:t>Associate Professor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Dept. of Computer Science &amp; Engg.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IN" sz="2000" b="1" kern="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Indian Institute of Technology Patna</a:t>
            </a:r>
            <a:endParaRPr lang="en-US" sz="2000" b="1" kern="0" dirty="0" smtClean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  <a:cs typeface="Arial" charset="0"/>
              </a:rPr>
              <a:t>rajivm@iitp.ac.in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lum bright="20000"/>
          </a:blip>
          <a:srcRect t="30769"/>
          <a:stretch>
            <a:fillRect/>
          </a:stretch>
        </p:blipFill>
        <p:spPr bwMode="auto">
          <a:xfrm>
            <a:off x="228600" y="4114801"/>
            <a:ext cx="3256280" cy="2171700"/>
          </a:xfrm>
          <a:prstGeom prst="rect">
            <a:avLst/>
          </a:prstGeom>
          <a:noFill/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-2" y="6492916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>
                <a:solidFill>
                  <a:prstClr val="white"/>
                </a:solidFill>
              </a:rPr>
              <a:t>n</a:t>
            </a:r>
            <a:r>
              <a:rPr lang="en-IN" sz="2200" b="1" dirty="0" smtClean="0">
                <a:solidFill>
                  <a:prstClr val="white"/>
                </a:solidFill>
              </a:rPr>
              <a:t>s-3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43" y="6492906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endParaRPr kumimoji="0" lang="en-US" sz="21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Users\hp\Desktop\1024px-Indian_Institute_of_Technology,_Patna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772" y="4595591"/>
            <a:ext cx="1415667" cy="140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Step 6-run the test file  . By using “./test.py”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02900" y="1693900"/>
            <a:ext cx="7775640" cy="43817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3667760" y="655320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05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IN" dirty="0"/>
              <a:t>Step 7 -run one file to check installation.                                             Use “./</a:t>
            </a:r>
            <a:r>
              <a:rPr lang="en-IN" dirty="0" err="1"/>
              <a:t>waf</a:t>
            </a:r>
            <a:r>
              <a:rPr lang="en-IN" dirty="0"/>
              <a:t> --run hello-simulator”  to run hello simulator </a:t>
            </a:r>
            <a:r>
              <a:rPr lang="en-IN" dirty="0" smtClean="0"/>
              <a:t>file</a:t>
            </a:r>
          </a:p>
          <a:p>
            <a:pPr marL="0" lvl="0" indent="0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48580" y="2712640"/>
            <a:ext cx="7437240" cy="35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67760" y="655320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1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Step 1 -inside netanim-3.108 folder use command “make clean”.   It will remove the program binaries and object files from the source code directory .                               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Install </a:t>
            </a:r>
            <a:r>
              <a:rPr lang="en-IN" b="1" dirty="0" err="1"/>
              <a:t>NetAnim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26720" y="3181240"/>
            <a:ext cx="7995920" cy="28741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67760" y="655320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84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IN" dirty="0"/>
              <a:t>Step 2 – now use command “</a:t>
            </a:r>
            <a:r>
              <a:rPr lang="en-IN" dirty="0" err="1"/>
              <a:t>qmake</a:t>
            </a:r>
            <a:r>
              <a:rPr lang="en-IN" dirty="0"/>
              <a:t> netanim.pro” and then use “make”. It will give output like this.</a:t>
            </a:r>
          </a:p>
          <a:p>
            <a:pPr marL="0" lv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16000" y="2547160"/>
            <a:ext cx="8928000" cy="38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67760" y="655320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56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IN" sz="2400" dirty="0"/>
              <a:t>Step 3 – above commands will make </a:t>
            </a:r>
            <a:r>
              <a:rPr lang="en-IN" sz="2400" dirty="0" err="1"/>
              <a:t>netanim</a:t>
            </a:r>
            <a:r>
              <a:rPr lang="en-IN" sz="2400" dirty="0"/>
              <a:t> ready to use. Use “</a:t>
            </a:r>
            <a:r>
              <a:rPr lang="en-IN" sz="2400" dirty="0" err="1"/>
              <a:t>ls</a:t>
            </a:r>
            <a:r>
              <a:rPr lang="en-IN" sz="2400" dirty="0"/>
              <a:t>” command to see “</a:t>
            </a:r>
            <a:r>
              <a:rPr lang="en-IN" sz="2400" dirty="0" err="1"/>
              <a:t>NetAnim</a:t>
            </a:r>
            <a:r>
              <a:rPr lang="en-IN" sz="2400" dirty="0"/>
              <a:t>”.</a:t>
            </a:r>
          </a:p>
          <a:p>
            <a:pPr marL="0" lvl="0" indent="0">
              <a:buNone/>
            </a:pPr>
            <a:r>
              <a:rPr lang="en-IN" sz="2400" dirty="0"/>
              <a:t> file 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82880" y="2422268"/>
            <a:ext cx="8696960" cy="38058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67760" y="655320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15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Step 4 – use “./</a:t>
            </a:r>
            <a:r>
              <a:rPr lang="en-IN" dirty="0" err="1"/>
              <a:t>NetAnim</a:t>
            </a:r>
            <a:r>
              <a:rPr lang="en-IN" dirty="0"/>
              <a:t>” command to run </a:t>
            </a:r>
            <a:r>
              <a:rPr lang="en-IN" dirty="0" err="1"/>
              <a:t>netanim</a:t>
            </a:r>
            <a:r>
              <a:rPr lang="en-IN" dirty="0"/>
              <a:t>. It will open a window like this. Choose xml file to run visualisation.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64160" y="2624260"/>
            <a:ext cx="8361680" cy="37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67760" y="655320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75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>
              <a:buNone/>
            </a:pPr>
            <a:r>
              <a:rPr lang="en-IN" sz="4000" b="1" dirty="0"/>
              <a:t>The ns-3 simulator is a discrete-event network in which the simulation core and models </a:t>
            </a:r>
            <a:r>
              <a:rPr lang="en-IN" sz="4000" b="1" dirty="0" smtClean="0"/>
              <a:t>are </a:t>
            </a:r>
            <a:r>
              <a:rPr lang="en-IN" sz="4000" b="1" dirty="0"/>
              <a:t>implemented in C++ and simulator targeted primarily for research </a:t>
            </a:r>
            <a:r>
              <a:rPr lang="en-IN" sz="4000" b="1" dirty="0" smtClean="0"/>
              <a:t>and educational use.</a:t>
            </a:r>
            <a:endParaRPr lang="en-IN" sz="4000" b="1" dirty="0"/>
          </a:p>
          <a:p>
            <a:pPr marL="0" lvl="0" indent="0" algn="ctr">
              <a:buNone/>
            </a:pPr>
            <a:endParaRPr lang="en-IN" dirty="0"/>
          </a:p>
          <a:p>
            <a:pPr marL="0" lvl="0" indent="0" algn="ctr">
              <a:buNone/>
            </a:pPr>
            <a:r>
              <a:rPr lang="en-IN" dirty="0"/>
              <a:t>                                                                                                                  </a:t>
            </a:r>
          </a:p>
          <a:p>
            <a:pPr marL="0" lvl="0" indent="0" algn="ctr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8656320" cy="762000"/>
          </a:xfrm>
        </p:spPr>
        <p:txBody>
          <a:bodyPr/>
          <a:lstStyle/>
          <a:p>
            <a:pPr algn="ctr"/>
            <a:r>
              <a:rPr lang="en-IN" b="1" dirty="0"/>
              <a:t>NS3 – NETWORK SIMULATOR </a:t>
            </a:r>
            <a:r>
              <a:rPr lang="en-IN" b="1" dirty="0" smtClean="0"/>
              <a:t>3.30</a:t>
            </a:r>
            <a:endParaRPr lang="en-IN" b="1" dirty="0"/>
          </a:p>
        </p:txBody>
      </p:sp>
      <p:sp>
        <p:nvSpPr>
          <p:cNvPr id="4" name="Rectangle 3"/>
          <p:cNvSpPr/>
          <p:nvPr/>
        </p:nvSpPr>
        <p:spPr>
          <a:xfrm>
            <a:off x="3667760" y="655320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07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Step 1 – Download source file from official site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 OF </a:t>
            </a:r>
            <a:r>
              <a:rPr lang="en-IN" dirty="0" smtClean="0"/>
              <a:t>NS-3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96960" y="1927221"/>
            <a:ext cx="8428880" cy="41880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67760" y="655320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17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buNone/>
            </a:pPr>
            <a:r>
              <a:rPr lang="en-IN" dirty="0" smtClean="0"/>
              <a:t>Step </a:t>
            </a:r>
            <a:r>
              <a:rPr lang="en-IN" dirty="0"/>
              <a:t>2 – </a:t>
            </a:r>
            <a:r>
              <a:rPr lang="en-IN" dirty="0" smtClean="0"/>
              <a:t>extract </a:t>
            </a:r>
            <a:r>
              <a:rPr lang="en-IN" dirty="0"/>
              <a:t>tar </a:t>
            </a:r>
            <a:r>
              <a:rPr lang="en-IN" dirty="0" smtClean="0"/>
              <a:t>file</a:t>
            </a:r>
          </a:p>
          <a:p>
            <a:pPr marL="0" lvl="0" indent="0" algn="ctr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Installation Procedure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29920" y="1676400"/>
            <a:ext cx="7782560" cy="4551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67760" y="655320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4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buNone/>
            </a:pPr>
            <a:r>
              <a:rPr lang="en-IN" dirty="0" smtClean="0"/>
              <a:t>Step </a:t>
            </a:r>
            <a:r>
              <a:rPr lang="en-IN" dirty="0"/>
              <a:t>3 - </a:t>
            </a:r>
            <a:r>
              <a:rPr lang="en-IN" dirty="0" smtClean="0"/>
              <a:t>go </a:t>
            </a:r>
            <a:r>
              <a:rPr lang="en-IN" dirty="0"/>
              <a:t>to </a:t>
            </a:r>
            <a:r>
              <a:rPr lang="en-IN" b="1" dirty="0" err="1"/>
              <a:t>nsallinone</a:t>
            </a:r>
            <a:r>
              <a:rPr lang="en-IN" dirty="0"/>
              <a:t> 3.28 folder and build the files </a:t>
            </a:r>
            <a:r>
              <a:rPr lang="en-IN" dirty="0" smtClean="0"/>
              <a:t>by</a:t>
            </a:r>
            <a:endParaRPr lang="en-IN" dirty="0"/>
          </a:p>
          <a:p>
            <a:pPr marL="0" lvl="0" indent="0" algn="ctr">
              <a:buNone/>
            </a:pPr>
            <a:r>
              <a:rPr lang="en-IN" dirty="0" smtClean="0"/>
              <a:t>./</a:t>
            </a:r>
            <a:r>
              <a:rPr lang="en-IN" dirty="0"/>
              <a:t>build.py --enable-examples --</a:t>
            </a:r>
            <a:r>
              <a:rPr lang="en-IN" dirty="0" smtClean="0"/>
              <a:t>enables-test  </a:t>
            </a:r>
            <a:endParaRPr lang="en-IN" dirty="0"/>
          </a:p>
          <a:p>
            <a:pPr marL="0" indent="0" algn="ctr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13360" y="2722880"/>
            <a:ext cx="8625840" cy="36939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3667760" y="655320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4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81280"/>
            <a:ext cx="8915400" cy="762000"/>
          </a:xfrm>
        </p:spPr>
        <p:txBody>
          <a:bodyPr/>
          <a:lstStyle/>
          <a:p>
            <a:pPr lvl="0"/>
            <a:r>
              <a:rPr lang="en-IN" sz="2800" dirty="0"/>
              <a:t>Output : if this shows then our file is built successfully</a:t>
            </a:r>
            <a:r>
              <a:rPr lang="en-IN" sz="2800" dirty="0" smtClean="0"/>
              <a:t>.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39044"/>
            <a:ext cx="8382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67760" y="655320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87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buNone/>
            </a:pPr>
            <a:r>
              <a:rPr lang="en-IN" dirty="0"/>
              <a:t>Step 4 -debug the build .inside ns-3.28 folder use                                           “./</a:t>
            </a:r>
            <a:r>
              <a:rPr lang="en-IN" dirty="0" err="1"/>
              <a:t>waf</a:t>
            </a:r>
            <a:r>
              <a:rPr lang="en-IN" dirty="0"/>
              <a:t> --build-profile=debug --enable-examples --enable-test configure”</a:t>
            </a:r>
          </a:p>
          <a:p>
            <a:pPr marL="0" lvl="0" indent="0" algn="ctr">
              <a:buNone/>
            </a:pPr>
            <a:r>
              <a:rPr lang="en-IN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02820" y="2799160"/>
            <a:ext cx="8013240" cy="33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67760" y="655320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44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4800" y="1239044"/>
            <a:ext cx="8382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67760" y="655320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56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Step 5 – build the debug version by “./</a:t>
            </a:r>
            <a:r>
              <a:rPr lang="en-IN" dirty="0" err="1"/>
              <a:t>waf</a:t>
            </a:r>
            <a:r>
              <a:rPr lang="en-IN" dirty="0"/>
              <a:t> ” . it will give following output 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57380" y="2113280"/>
            <a:ext cx="8229240" cy="41688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667760" y="6553200"/>
            <a:ext cx="802640" cy="223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93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Sheer Blue">
      <a:dk1>
        <a:srgbClr val="000000"/>
      </a:dk1>
      <a:lt1>
        <a:sysClr val="window" lastClr="FFFFFF"/>
      </a:lt1>
      <a:dk2>
        <a:srgbClr val="323232"/>
      </a:dk2>
      <a:lt2>
        <a:srgbClr val="E5E8E8"/>
      </a:lt2>
      <a:accent1>
        <a:srgbClr val="14B4CA"/>
      </a:accent1>
      <a:accent2>
        <a:srgbClr val="F98A37"/>
      </a:accent2>
      <a:accent3>
        <a:srgbClr val="83C546"/>
      </a:accent3>
      <a:accent4>
        <a:srgbClr val="FFD937"/>
      </a:accent4>
      <a:accent5>
        <a:srgbClr val="6D79D1"/>
      </a:accent5>
      <a:accent6>
        <a:srgbClr val="E4607C"/>
      </a:accent6>
      <a:hlink>
        <a:srgbClr val="88CACA"/>
      </a:hlink>
      <a:folHlink>
        <a:srgbClr val="91A7CA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er Blue">
      <a:dk1>
        <a:srgbClr val="000000"/>
      </a:dk1>
      <a:lt1>
        <a:sysClr val="window" lastClr="FFFFFF"/>
      </a:lt1>
      <a:dk2>
        <a:srgbClr val="323232"/>
      </a:dk2>
      <a:lt2>
        <a:srgbClr val="E5E8E8"/>
      </a:lt2>
      <a:accent1>
        <a:srgbClr val="14B4CA"/>
      </a:accent1>
      <a:accent2>
        <a:srgbClr val="F98A37"/>
      </a:accent2>
      <a:accent3>
        <a:srgbClr val="83C546"/>
      </a:accent3>
      <a:accent4>
        <a:srgbClr val="FFD937"/>
      </a:accent4>
      <a:accent5>
        <a:srgbClr val="6D79D1"/>
      </a:accent5>
      <a:accent6>
        <a:srgbClr val="E4607C"/>
      </a:accent6>
      <a:hlink>
        <a:srgbClr val="88CACA"/>
      </a:hlink>
      <a:folHlink>
        <a:srgbClr val="91A7CA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3533</TotalTime>
  <Words>294</Words>
  <Application>Microsoft Office PowerPoint</Application>
  <PresentationFormat>On-screen Show (4:3)</PresentationFormat>
  <Paragraphs>38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1_Beamer</vt:lpstr>
      <vt:lpstr>ns-3</vt:lpstr>
      <vt:lpstr>NS3 – NETWORK SIMULATOR 3.30</vt:lpstr>
      <vt:lpstr>INSTALLATION OF NS-3</vt:lpstr>
      <vt:lpstr>Installation Procedure</vt:lpstr>
      <vt:lpstr> </vt:lpstr>
      <vt:lpstr>Output : if this shows then our file is built successfully.</vt:lpstr>
      <vt:lpstr> </vt:lpstr>
      <vt:lpstr>output</vt:lpstr>
      <vt:lpstr> </vt:lpstr>
      <vt:lpstr> </vt:lpstr>
      <vt:lpstr> </vt:lpstr>
      <vt:lpstr>Install NetAnim</vt:lpstr>
      <vt:lpstr> </vt:lpstr>
      <vt:lpstr> 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Yash</dc:creator>
  <cp:lastModifiedBy>hp</cp:lastModifiedBy>
  <cp:revision>1409</cp:revision>
  <dcterms:created xsi:type="dcterms:W3CDTF">2014-04-18T01:28:15Z</dcterms:created>
  <dcterms:modified xsi:type="dcterms:W3CDTF">2019-12-18T12:18:39Z</dcterms:modified>
</cp:coreProperties>
</file>